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737" r:id="rId2"/>
    <p:sldId id="2937" r:id="rId3"/>
    <p:sldId id="2938" r:id="rId4"/>
    <p:sldId id="2939" r:id="rId5"/>
    <p:sldId id="2940" r:id="rId6"/>
    <p:sldId id="2941" r:id="rId7"/>
    <p:sldId id="2942" r:id="rId8"/>
    <p:sldId id="2943" r:id="rId9"/>
    <p:sldId id="294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737"/>
            <p14:sldId id="2937"/>
            <p14:sldId id="2938"/>
            <p14:sldId id="2939"/>
            <p14:sldId id="2940"/>
            <p14:sldId id="2941"/>
            <p14:sldId id="2942"/>
            <p14:sldId id="2943"/>
            <p14:sldId id="29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89"/>
    <p:restoredTop sz="83888" autoAdjust="0"/>
  </p:normalViewPr>
  <p:slideViewPr>
    <p:cSldViewPr snapToGrid="0" snapToObjects="1">
      <p:cViewPr varScale="1">
        <p:scale>
          <a:sx n="80" d="100"/>
          <a:sy n="80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今天的主题是“区块链启发的新产业范式”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s0YjL9rZyR0?t=367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9522" y="2025748"/>
            <a:ext cx="8382000" cy="370449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sz="5400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A Community Governance Model for mobile and communicating Agents</a:t>
            </a:r>
            <a:endParaRPr lang="en-US" altLang="zh-CN" sz="54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36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April 14th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C68D-7EF5-584A-AE9C-2E90165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Top Level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8717-8FF1-AC48-BEB9-512CE44C3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629418" cy="4525963"/>
          </a:xfrm>
        </p:spPr>
        <p:txBody>
          <a:bodyPr>
            <a:normAutofit/>
          </a:bodyPr>
          <a:lstStyle/>
          <a:p>
            <a:r>
              <a:rPr lang="en-CN" sz="3600" dirty="0"/>
              <a:t>Governing “free-will agents” being the Ultimate Challenge in Strategizing Global Innovation</a:t>
            </a:r>
          </a:p>
          <a:p>
            <a:r>
              <a:rPr lang="en-CN" sz="3600" dirty="0"/>
              <a:t>Governance Model for Communities of Agents</a:t>
            </a:r>
            <a:endParaRPr lang="en-CN" sz="3200" dirty="0"/>
          </a:p>
          <a:p>
            <a:r>
              <a:rPr lang="en-CN" sz="3600"/>
              <a:t>Strategies </a:t>
            </a:r>
            <a:r>
              <a:rPr lang="en-US" sz="3600" dirty="0"/>
              <a:t>in terms of </a:t>
            </a:r>
            <a:r>
              <a:rPr lang="en-CN" sz="3600"/>
              <a:t> Architectural </a:t>
            </a:r>
            <a:r>
              <a:rPr lang="en-CN" sz="3600" dirty="0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1176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D7F9-7ABA-D943-86C3-51748FE9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Agents with Free Will?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42770-243E-5E4D-B31A-506DDBA6E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6846278" cy="4525963"/>
          </a:xfrm>
        </p:spPr>
        <p:txBody>
          <a:bodyPr/>
          <a:lstStyle/>
          <a:p>
            <a:r>
              <a:rPr lang="en-TW" dirty="0"/>
              <a:t>Maxwell’s Demon as a model</a:t>
            </a:r>
          </a:p>
          <a:p>
            <a:pPr lvl="1"/>
            <a:r>
              <a:rPr lang="en-TW" dirty="0"/>
              <a:t>Knows </a:t>
            </a:r>
            <a:r>
              <a:rPr lang="en-TW" dirty="0">
                <a:solidFill>
                  <a:srgbClr val="FF0000"/>
                </a:solidFill>
              </a:rPr>
              <a:t>BOTH </a:t>
            </a:r>
            <a:r>
              <a:rPr lang="en-TW" dirty="0"/>
              <a:t>about the “Macro and Micro scopes” of the system</a:t>
            </a:r>
          </a:p>
          <a:p>
            <a:pPr lvl="1"/>
            <a:r>
              <a:rPr lang="en-TW" dirty="0"/>
              <a:t>Is a way to link physical world with the information world</a:t>
            </a:r>
          </a:p>
          <a:p>
            <a:pPr lvl="1"/>
            <a:r>
              <a:rPr lang="en-TW" dirty="0"/>
              <a:t>T</a:t>
            </a:r>
            <a:r>
              <a:rPr lang="en-US" dirty="0"/>
              <a:t>h</a:t>
            </a:r>
            <a:r>
              <a:rPr lang="en-TW" dirty="0"/>
              <a:t>e Demon (agent) is extensible to represent any amount of intelligence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50C1B-0B18-B64D-A816-C59DAF010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968" y="1600201"/>
            <a:ext cx="2799597" cy="450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6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D7F9-7ABA-D943-86C3-51748FE9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Pick a Community that governs the agents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2F7C237E-10AE-6A4C-8F54-D1533669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676" y="1576591"/>
            <a:ext cx="8574648" cy="51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6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B04B-CE9E-DC4C-B3FA-5EB69479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T</a:t>
            </a:r>
            <a:r>
              <a:rPr lang="en-US" dirty="0"/>
              <a:t>h</a:t>
            </a:r>
            <a:r>
              <a:rPr lang="en-TW" dirty="0"/>
              <a:t>e Social Contract as an Interface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3B70B-C61B-3340-9E02-C997D983B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1175163" y="1620537"/>
            <a:ext cx="4607596" cy="4525963"/>
          </a:xfrm>
        </p:spPr>
        <p:txBody>
          <a:bodyPr/>
          <a:lstStyle/>
          <a:p>
            <a:r>
              <a:rPr lang="en-TW" dirty="0"/>
              <a:t>Objectives (Abstraction)</a:t>
            </a:r>
          </a:p>
          <a:p>
            <a:endParaRPr lang="en-TW" dirty="0"/>
          </a:p>
          <a:p>
            <a:endParaRPr lang="en-TW" dirty="0"/>
          </a:p>
          <a:p>
            <a:r>
              <a:rPr lang="en-TW" dirty="0"/>
              <a:t>Key Results</a:t>
            </a:r>
          </a:p>
          <a:p>
            <a:pPr marL="457200" lvl="1" indent="0">
              <a:buNone/>
            </a:pPr>
            <a:r>
              <a:rPr lang="en-TW" dirty="0"/>
              <a:t>(Concretization)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B47B7-E7C0-B142-B625-47B78273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69" y="1417638"/>
            <a:ext cx="3965621" cy="4972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9FC12-4468-A940-BF9B-267D3D4D5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25" y="1831272"/>
            <a:ext cx="3087382" cy="2738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063627-2CE3-674F-9C80-DF92E0129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125" y="4569169"/>
            <a:ext cx="3127202" cy="2061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CEA11-F13E-994C-A7EE-1B435E8C5BCC}"/>
              </a:ext>
            </a:extLst>
          </p:cNvPr>
          <p:cNvSpPr txBox="1"/>
          <p:nvPr/>
        </p:nvSpPr>
        <p:spPr>
          <a:xfrm>
            <a:off x="8533537" y="1314013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Agent-based Modeling Forms</a:t>
            </a:r>
          </a:p>
        </p:txBody>
      </p:sp>
    </p:spTree>
    <p:extLst>
      <p:ext uri="{BB962C8B-B14F-4D97-AF65-F5344CB8AC3E}">
        <p14:creationId xmlns:p14="http://schemas.microsoft.com/office/powerpoint/2010/main" val="15462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CFD1-DB3E-6944-A7F0-1D1621BD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Bi-graph and Pi-Calculus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5D6B34-5FDD-B044-9293-AFE8E398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786" y="2034808"/>
            <a:ext cx="5089465" cy="3587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3D0E1F-A3BD-4A46-87DB-23C6FFD83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535" y="2126243"/>
            <a:ext cx="4724251" cy="31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1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802F-C2CC-CE4D-92BB-8FBB9CB1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Communication and 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628DBC-C67C-1246-9D6A-7DA09D4F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3" y="1814480"/>
            <a:ext cx="6382954" cy="3460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DE6FE2-1EB3-D841-881F-59BE5266A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244" y="2426676"/>
            <a:ext cx="4832173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9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802F-C2CC-CE4D-92BB-8FBB9CB19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Integrated Tools</a:t>
            </a:r>
            <a:br>
              <a:rPr lang="en-TW" dirty="0"/>
            </a:b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A6A53-8D45-CC48-86DD-66CB78192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9"/>
          <a:stretch/>
        </p:blipFill>
        <p:spPr>
          <a:xfrm>
            <a:off x="7321018" y="2278507"/>
            <a:ext cx="4389720" cy="2966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CFAB2-84FB-4C45-8112-DAABB1A3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78507"/>
            <a:ext cx="5379188" cy="34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8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C68D-7EF5-584A-AE9C-2E90165C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Architectural Elements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8717-8FF1-AC48-BEB9-512CE44C3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629418" cy="4525963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Kuhn Cycle being the Generic Workflow</a:t>
            </a:r>
          </a:p>
          <a:p>
            <a:pPr lvl="1"/>
            <a:r>
              <a:rPr lang="en-US" sz="2800" dirty="0"/>
              <a:t>Physics-based (consistent spacetime representation)</a:t>
            </a:r>
            <a:endParaRPr lang="en-CN" sz="2800" dirty="0"/>
          </a:p>
          <a:p>
            <a:pPr lvl="1"/>
            <a:r>
              <a:rPr lang="en-US" sz="3200" dirty="0"/>
              <a:t>One Universal Accounting Ledger</a:t>
            </a:r>
          </a:p>
          <a:p>
            <a:pPr lvl="1"/>
            <a:r>
              <a:rPr lang="en-US" sz="3200" dirty="0"/>
              <a:t>Compositional Language (Pi-Calculus) integrated with Modern ICT</a:t>
            </a:r>
          </a:p>
          <a:p>
            <a:r>
              <a:rPr lang="en-US" sz="3600" dirty="0"/>
              <a:t>The ICT-enabled Workflow should be able to autonomously evolve (exercise free will)</a:t>
            </a:r>
          </a:p>
          <a:p>
            <a:pPr lvl="1"/>
            <a:r>
              <a:rPr lang="en-US" sz="3200" dirty="0"/>
              <a:t>Learning and Production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2176943150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13332</TotalTime>
  <Words>192</Words>
  <Application>Microsoft Macintosh PowerPoint</Application>
  <PresentationFormat>Widescreen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华文新魏</vt:lpstr>
      <vt:lpstr>Weibei SC</vt:lpstr>
      <vt:lpstr>Arial</vt:lpstr>
      <vt:lpstr>Arial Black</vt:lpstr>
      <vt:lpstr>Calibri</vt:lpstr>
      <vt:lpstr>3_Office Theme</vt:lpstr>
      <vt:lpstr>PowerPoint Presentation</vt:lpstr>
      <vt:lpstr>Top Level Outline</vt:lpstr>
      <vt:lpstr>Agents with Free Will?</vt:lpstr>
      <vt:lpstr>Pick a Community that governs the agents</vt:lpstr>
      <vt:lpstr>The Social Contract as an Interface</vt:lpstr>
      <vt:lpstr>Bi-graph and Pi-Calculus</vt:lpstr>
      <vt:lpstr>Communication and Computation</vt:lpstr>
      <vt:lpstr>Integrated Tools </vt:lpstr>
      <vt:lpstr>Architectural Elements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1716</cp:revision>
  <dcterms:created xsi:type="dcterms:W3CDTF">2019-11-27T02:13:00Z</dcterms:created>
  <dcterms:modified xsi:type="dcterms:W3CDTF">2020-04-14T08:10:10Z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